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468" r:id="rId2"/>
    <p:sldId id="503" r:id="rId3"/>
    <p:sldId id="499" r:id="rId4"/>
    <p:sldId id="504" r:id="rId5"/>
    <p:sldId id="502" r:id="rId6"/>
    <p:sldId id="508" r:id="rId7"/>
    <p:sldId id="509" r:id="rId8"/>
    <p:sldId id="512" r:id="rId9"/>
    <p:sldId id="515" r:id="rId10"/>
    <p:sldId id="514" r:id="rId11"/>
    <p:sldId id="516" r:id="rId12"/>
    <p:sldId id="517" r:id="rId13"/>
    <p:sldId id="513" r:id="rId14"/>
    <p:sldId id="505" r:id="rId15"/>
    <p:sldId id="264" r:id="rId1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04"/>
    <p:restoredTop sz="86369"/>
  </p:normalViewPr>
  <p:slideViewPr>
    <p:cSldViewPr snapToGrid="0">
      <p:cViewPr varScale="1">
        <p:scale>
          <a:sx n="79" d="100"/>
          <a:sy n="79" d="100"/>
        </p:scale>
        <p:origin x="744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6/02/2026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6/02/2026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8274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6/02/2026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6/02/2026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6/02/2026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6/02/2026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6/02/2026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6/02/2026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6/02/2026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6/02/2026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6/02/2026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6/02/2026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6/02/2026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6/02/2026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6/02/2026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178298" y="2551836"/>
            <a:ext cx="64536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META</a:t>
            </a:r>
          </a:p>
          <a:p>
            <a:pPr algn="ctr"/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FIT</a:t>
            </a:r>
            <a:endParaRPr lang="es-ES" sz="4000" b="1" dirty="0">
              <a:solidFill>
                <a:schemeClr val="tx1">
                  <a:lumMod val="75000"/>
                  <a:lumOff val="25000"/>
                </a:schemeClr>
              </a:solidFill>
              <a:latin typeface="Work Sans" pitchFamily="2" charset="77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C11B7B0A-E5A8-45F7-A86C-7679689F92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79" b="15294"/>
          <a:stretch/>
        </p:blipFill>
        <p:spPr bwMode="auto">
          <a:xfrm>
            <a:off x="8463315" y="2431915"/>
            <a:ext cx="3178362" cy="2616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8F6AC25D-232B-444A-B533-1CF1C67A47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0340" y="2692135"/>
            <a:ext cx="2844629" cy="2356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Patrón De Arquitectura 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456236" y="1487767"/>
            <a:ext cx="74912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600" b="0" i="0" dirty="0">
                <a:effectLst/>
                <a:latin typeface="Work Sans Light" pitchFamily="2" charset="0"/>
              </a:rPr>
              <a:t>El proyecto utiliza una arquitectura cliente-servidor por capas, donde la aplicación web y móvil funcionan como clientes que se comunican con un servidor central. El backend concentra la lógica del sistema y el acceso a los datos, mientras que las capas permiten separar responsabilidades, facilitar el mantenimiento y permitir que ambos clientes consuman los mismos servicios mediante una API REST.</a:t>
            </a:r>
            <a:endParaRPr lang="es-MX" sz="1600" dirty="0">
              <a:latin typeface="Work Sans Light" pitchFamily="2" charset="0"/>
            </a:endParaRP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D5C6FDA3-4F48-4791-85DC-5E20A5A010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359" y="104277"/>
            <a:ext cx="1479562" cy="1225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777E2CF4-1FF2-4EFA-A46C-8CEE9A5882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79" b="15294"/>
          <a:stretch/>
        </p:blipFill>
        <p:spPr bwMode="auto">
          <a:xfrm>
            <a:off x="9778196" y="160418"/>
            <a:ext cx="1352366" cy="1113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8CCD0C87-2F95-4272-9412-CDA29872E7F9}"/>
              </a:ext>
            </a:extLst>
          </p:cNvPr>
          <p:cNvSpPr txBox="1">
            <a:spLocks/>
          </p:cNvSpPr>
          <p:nvPr/>
        </p:nvSpPr>
        <p:spPr>
          <a:xfrm>
            <a:off x="384900" y="3333868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Patrón De Diseño 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9B3A5BF5-9661-4998-85E9-3F44BF9B5C29}"/>
              </a:ext>
            </a:extLst>
          </p:cNvPr>
          <p:cNvSpPr txBox="1"/>
          <p:nvPr/>
        </p:nvSpPr>
        <p:spPr>
          <a:xfrm>
            <a:off x="456236" y="4276503"/>
            <a:ext cx="69756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600" b="0" i="0" dirty="0">
                <a:effectLst/>
                <a:latin typeface="Work Sans Light" pitchFamily="2" charset="0"/>
              </a:rPr>
              <a:t>Se adopta el patrón Repositorio para separar el acceso a los datos de la lógica de negocio. Este patrón permite organizar mejor el código, reducir el acoplamiento entre componentes y facilitar futuras modificaciones o pruebas sin afectar el funcionamiento general del sistema.</a:t>
            </a:r>
            <a:endParaRPr lang="es-MX" sz="1600" dirty="0">
              <a:latin typeface="Work Sans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594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509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Diagrama De Distribución</a:t>
            </a: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43D66FF9-E561-4B65-A2E2-1FB948D80C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359" y="104277"/>
            <a:ext cx="1479562" cy="1225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F0F842F9-549A-4B5E-A4A9-D4EC405B96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79" b="15294"/>
          <a:stretch/>
        </p:blipFill>
        <p:spPr bwMode="auto">
          <a:xfrm>
            <a:off x="9778196" y="160418"/>
            <a:ext cx="1352366" cy="1113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4884000E-0595-4AC5-BE69-DB76FBB454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8734" y="1686237"/>
            <a:ext cx="3138684" cy="2442755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58825317-6512-4C51-BB34-35917A0E952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182"/>
          <a:stretch/>
        </p:blipFill>
        <p:spPr>
          <a:xfrm>
            <a:off x="5791452" y="1528948"/>
            <a:ext cx="5331814" cy="2757334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8E93269B-F5A9-42C5-A75D-A00328EC3773}"/>
              </a:ext>
            </a:extLst>
          </p:cNvPr>
          <p:cNvSpPr txBox="1"/>
          <p:nvPr/>
        </p:nvSpPr>
        <p:spPr>
          <a:xfrm>
            <a:off x="106041" y="4286282"/>
            <a:ext cx="47675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600" b="0" i="0">
                <a:effectLst/>
                <a:latin typeface="Work Sans Light" pitchFamily="2" charset="0"/>
              </a:rPr>
              <a:t>En el primer nodo “nivel de cliente” se cuentan con 2 artefactos los cuales son: Navegador web (Panel administrativo) y App Movil Metafit (Inerfaz de usuario) que va conectado al servidor de aplicaciones con https y JSON, el cual contiene los API y Backend.</a:t>
            </a:r>
            <a:endParaRPr lang="es-MX" sz="1600" dirty="0">
              <a:latin typeface="Work Sans Light" pitchFamily="2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F9E9FA5C-4A3C-4FF7-AC64-D016893FABEA}"/>
              </a:ext>
            </a:extLst>
          </p:cNvPr>
          <p:cNvSpPr txBox="1"/>
          <p:nvPr/>
        </p:nvSpPr>
        <p:spPr>
          <a:xfrm>
            <a:off x="5528806" y="4541411"/>
            <a:ext cx="60471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600" dirty="0">
                <a:latin typeface="Work Sans Light" pitchFamily="2" charset="0"/>
              </a:rPr>
              <a:t>El Servidor de Aplicaciones gestiona las API REST y el Backend de MetaFit, permitiendo la interacción del usuario con los módulos del sistema. La Base de Datos almacena la información y el progreso mediante conexión TCP/IP, y el módulo de Gamificación permite autenticar y compartir logros en redes sociales.</a:t>
            </a:r>
          </a:p>
        </p:txBody>
      </p:sp>
    </p:spTree>
    <p:extLst>
      <p:ext uri="{BB962C8B-B14F-4D97-AF65-F5344CB8AC3E}">
        <p14:creationId xmlns:p14="http://schemas.microsoft.com/office/powerpoint/2010/main" val="42763607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M.V.C.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456236" y="1258058"/>
            <a:ext cx="749126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0" i="0" dirty="0">
                <a:effectLst/>
                <a:latin typeface="Work Sans Light" pitchFamily="2" charset="0"/>
              </a:rPr>
              <a:t>El proyecto aplica el Modelo Vista Controlador (MVC) para organizar el backend de forma clara y organizada.</a:t>
            </a:r>
            <a:endParaRPr lang="es-MX" sz="1600" dirty="0">
              <a:effectLst/>
              <a:latin typeface="Work Sans Light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MX" sz="1600" b="0" i="0" dirty="0">
                <a:effectLst/>
                <a:latin typeface="Work Sans Light" pitchFamily="2" charset="0"/>
              </a:rPr>
              <a:t>El Modelo representa los datos del sistema.</a:t>
            </a:r>
            <a:endParaRPr lang="es-MX" sz="1600" dirty="0">
              <a:latin typeface="Work Sans Light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MX" sz="1600" b="0" i="0" dirty="0">
                <a:effectLst/>
                <a:latin typeface="Work Sans Light" pitchFamily="2" charset="0"/>
              </a:rPr>
              <a:t>El Controlador recibe las solicitudes de los clientes y gestiona la lógica.</a:t>
            </a:r>
            <a:endParaRPr lang="es-MX" sz="1600" dirty="0">
              <a:latin typeface="Work Sans Light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s-MX" sz="1600" b="0" i="0" dirty="0">
                <a:effectLst/>
                <a:latin typeface="Work Sans Light" pitchFamily="2" charset="0"/>
              </a:rPr>
              <a:t>La Vista corresponde a las respuestas que entrega la API REST y que luego son mostradas en la aplicación web o móvil.</a:t>
            </a:r>
            <a:endParaRPr lang="es-MX" sz="1600" dirty="0">
              <a:latin typeface="Work Sans Light" pitchFamily="2" charset="0"/>
            </a:endParaRPr>
          </a:p>
          <a:p>
            <a:r>
              <a:rPr lang="es-MX" sz="1600" b="0" i="0" dirty="0">
                <a:effectLst/>
                <a:latin typeface="Work Sans Light" pitchFamily="2" charset="0"/>
              </a:rPr>
              <a:t>MVC complementa la arquitectura cliente-servidor, ya que ayuda a estructurar internamente el backend y a mantener separadas las responsabilidades.</a:t>
            </a:r>
            <a:endParaRPr lang="es-MX" sz="1600" dirty="0">
              <a:effectLst/>
              <a:latin typeface="Work Sans Light" pitchFamily="2" charset="0"/>
            </a:endParaRP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D5C6FDA3-4F48-4791-85DC-5E20A5A010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359" y="104277"/>
            <a:ext cx="1479562" cy="1225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777E2CF4-1FF2-4EFA-A46C-8CEE9A5882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79" b="15294"/>
          <a:stretch/>
        </p:blipFill>
        <p:spPr bwMode="auto">
          <a:xfrm>
            <a:off x="9778196" y="160418"/>
            <a:ext cx="1352366" cy="1113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8CCD0C87-2F95-4272-9412-CDA29872E7F9}"/>
              </a:ext>
            </a:extLst>
          </p:cNvPr>
          <p:cNvSpPr txBox="1">
            <a:spLocks/>
          </p:cNvSpPr>
          <p:nvPr/>
        </p:nvSpPr>
        <p:spPr>
          <a:xfrm>
            <a:off x="456236" y="3690119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Estándares De Codificación </a:t>
            </a:r>
            <a:endParaRPr lang="es-CO" dirty="0">
              <a:solidFill>
                <a:schemeClr val="tx1">
                  <a:lumMod val="95000"/>
                  <a:lumOff val="5000"/>
                </a:schemeClr>
              </a:solidFill>
              <a:latin typeface="Work Sans Medium" pitchFamily="2" charset="77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9B3A5BF5-9661-4998-85E9-3F44BF9B5C29}"/>
              </a:ext>
            </a:extLst>
          </p:cNvPr>
          <p:cNvSpPr txBox="1"/>
          <p:nvPr/>
        </p:nvSpPr>
        <p:spPr>
          <a:xfrm>
            <a:off x="456236" y="4603100"/>
            <a:ext cx="69756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0" i="0" dirty="0">
                <a:effectLst/>
                <a:latin typeface="Work Sans Light" pitchFamily="2" charset="0"/>
              </a:rPr>
              <a:t>El equipo aplicará buenas prácticas de codificación y mantendrá un estilo consistente entre todos los integrantes.</a:t>
            </a:r>
            <a:endParaRPr lang="es-MX" sz="1600" dirty="0">
              <a:effectLst/>
              <a:latin typeface="Work Sans Light" pitchFamily="2" charset="0"/>
            </a:endParaRPr>
          </a:p>
          <a:p>
            <a:r>
              <a:rPr lang="es-MX" sz="1600" b="0" i="0" dirty="0">
                <a:effectLst/>
                <a:latin typeface="Work Sans Light" pitchFamily="2" charset="0"/>
              </a:rPr>
              <a:t>Se seguirán convenciones propias de cada lenguaje y principios de </a:t>
            </a:r>
            <a:r>
              <a:rPr lang="es-MX" sz="1600" b="0" i="0" dirty="0" err="1">
                <a:effectLst/>
                <a:latin typeface="Work Sans Light" pitchFamily="2" charset="0"/>
              </a:rPr>
              <a:t>Clean</a:t>
            </a:r>
            <a:r>
              <a:rPr lang="es-MX" sz="1600" b="0" i="0" dirty="0">
                <a:effectLst/>
                <a:latin typeface="Work Sans Light" pitchFamily="2" charset="0"/>
              </a:rPr>
              <a:t> </a:t>
            </a:r>
            <a:r>
              <a:rPr lang="es-MX" sz="1600" b="0" i="0" dirty="0" err="1">
                <a:effectLst/>
                <a:latin typeface="Work Sans Light" pitchFamily="2" charset="0"/>
              </a:rPr>
              <a:t>Code</a:t>
            </a:r>
            <a:r>
              <a:rPr lang="es-MX" sz="1600" b="0" i="0" dirty="0">
                <a:effectLst/>
                <a:latin typeface="Work Sans Light" pitchFamily="2" charset="0"/>
              </a:rPr>
              <a:t>, con el fin de garantizar legibilidad, orden y facilidad de mantenimiento del proyecto.</a:t>
            </a:r>
            <a:endParaRPr lang="es-MX" sz="1600" dirty="0">
              <a:effectLst/>
              <a:latin typeface="Work Sans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730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509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Delimitación</a:t>
            </a: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43D66FF9-E561-4B65-A2E2-1FB948D80C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359" y="104277"/>
            <a:ext cx="1479562" cy="1225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F0F842F9-549A-4B5E-A4A9-D4EC405B96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79" b="15294"/>
          <a:stretch/>
        </p:blipFill>
        <p:spPr bwMode="auto">
          <a:xfrm>
            <a:off x="9778196" y="160418"/>
            <a:ext cx="1352366" cy="1113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E783EFA9-ED69-4902-9E4A-86E351606F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9700" y="1515693"/>
            <a:ext cx="8789218" cy="5342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826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>
            <a:normAutofit/>
          </a:bodyPr>
          <a:lstStyle/>
          <a:p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Entregables Proyecto Formativo</a:t>
            </a:r>
            <a:b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</a:br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por Trimestre</a:t>
            </a:r>
            <a:endParaRPr lang="es-CO" sz="3200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1E176E7-6E48-7043-4A78-359C9D31D057}"/>
              </a:ext>
            </a:extLst>
          </p:cNvPr>
          <p:cNvSpPr txBox="1"/>
          <p:nvPr/>
        </p:nvSpPr>
        <p:spPr>
          <a:xfrm>
            <a:off x="1366063" y="188101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Plan de Proyecto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Levantamiento de Información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Procesos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IEEE-830 o Historias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Casos de Uso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Casos de Uso Extendido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Clases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Prototipo No Funcional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Patrón de Diseño</a:t>
            </a:r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1CFE1397-E268-A3A6-3EA4-AB17D743D504}"/>
              </a:ext>
            </a:extLst>
          </p:cNvPr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5F88D1D8-4E77-172A-4075-4BC0AE7244E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Título 1">
              <a:extLst>
                <a:ext uri="{FF2B5EF4-FFF2-40B4-BE49-F238E27FC236}">
                  <a16:creationId xmlns:a16="http://schemas.microsoft.com/office/drawing/2014/main" id="{16C39CA5-CC93-B536-2382-65125837F350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Primer Trimestre</a:t>
              </a:r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A55306B-6A90-067D-7E3E-9A883AF81519}"/>
              </a:ext>
            </a:extLst>
          </p:cNvPr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Entidad Relación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Relacional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Diccionario de Datos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Script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Sentencias DDL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Consultas DML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Automatización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– Servidor Local</a:t>
            </a: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4BDEE201-EAE8-3EF0-7D52-A839443BF995}"/>
              </a:ext>
            </a:extLst>
          </p:cNvPr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60E7E3DC-F54F-16EE-6193-F3B84790E597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Título 1">
              <a:extLst>
                <a:ext uri="{FF2B5EF4-FFF2-40B4-BE49-F238E27FC236}">
                  <a16:creationId xmlns:a16="http://schemas.microsoft.com/office/drawing/2014/main" id="{E680F7F2-FBF8-50E2-5177-540E4EFE02C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Segundo Trimestre</a:t>
              </a: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A3825B01-EA75-13DA-930E-0E7065456FC4}"/>
              </a:ext>
            </a:extLst>
          </p:cNvPr>
          <p:cNvGrpSpPr/>
          <p:nvPr/>
        </p:nvGrpSpPr>
        <p:grpSpPr>
          <a:xfrm>
            <a:off x="4902545" y="2675450"/>
            <a:ext cx="3239167" cy="347863"/>
            <a:chOff x="668953" y="1494678"/>
            <a:chExt cx="3239167" cy="34786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1F95563B-F1FA-3F38-9469-C187B76F265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1" name="Título 1">
              <a:extLst>
                <a:ext uri="{FF2B5EF4-FFF2-40B4-BE49-F238E27FC236}">
                  <a16:creationId xmlns:a16="http://schemas.microsoft.com/office/drawing/2014/main" id="{5D4107EC-62A9-0CBC-9BAA-31894991FBDA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Tercer Trimestre</a:t>
              </a:r>
            </a:p>
          </p:txBody>
        </p:sp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BECBF41-5245-C57F-50B5-C5EEB7FC3623}"/>
              </a:ext>
            </a:extLst>
          </p:cNvPr>
          <p:cNvSpPr txBox="1"/>
          <p:nvPr/>
        </p:nvSpPr>
        <p:spPr>
          <a:xfrm>
            <a:off x="5138058" y="3116381"/>
            <a:ext cx="3854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Planeación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Ejecución de Pruebas</a:t>
            </a: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FCE1BD1E-1D51-E6AF-F105-4076FC2D57D5}"/>
              </a:ext>
            </a:extLst>
          </p:cNvPr>
          <p:cNvGrpSpPr/>
          <p:nvPr/>
        </p:nvGrpSpPr>
        <p:grpSpPr>
          <a:xfrm>
            <a:off x="4909555" y="4722219"/>
            <a:ext cx="3239167" cy="347863"/>
            <a:chOff x="668953" y="1494678"/>
            <a:chExt cx="3239167" cy="347863"/>
          </a:xfrm>
        </p:grpSpPr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D3E0EBBB-9147-55CA-2418-498278054CFC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0" name="Título 1">
              <a:extLst>
                <a:ext uri="{FF2B5EF4-FFF2-40B4-BE49-F238E27FC236}">
                  <a16:creationId xmlns:a16="http://schemas.microsoft.com/office/drawing/2014/main" id="{D72BC5B6-99EB-82E2-EF05-9C929BA4026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B827742-8BEF-4F91-027F-86DDB60084FD}"/>
              </a:ext>
            </a:extLst>
          </p:cNvPr>
          <p:cNvSpPr txBox="1"/>
          <p:nvPr/>
        </p:nvSpPr>
        <p:spPr>
          <a:xfrm>
            <a:off x="5138058" y="5219739"/>
            <a:ext cx="38543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Instalación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Aplicaciones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BBDD</a:t>
            </a: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648580DD-9095-EA4C-4032-6CDC04F6E419}"/>
              </a:ext>
            </a:extLst>
          </p:cNvPr>
          <p:cNvGrpSpPr/>
          <p:nvPr/>
        </p:nvGrpSpPr>
        <p:grpSpPr>
          <a:xfrm>
            <a:off x="8350341" y="3568215"/>
            <a:ext cx="3239167" cy="347863"/>
            <a:chOff x="668953" y="1494678"/>
            <a:chExt cx="3239167" cy="347863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13A95A63-0013-4AF3-D361-E97A2D8BAA5A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4" name="Título 1">
              <a:extLst>
                <a:ext uri="{FF2B5EF4-FFF2-40B4-BE49-F238E27FC236}">
                  <a16:creationId xmlns:a16="http://schemas.microsoft.com/office/drawing/2014/main" id="{AF8ED4B5-B0F0-DA61-CE59-7D3164807EBC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Quinto Trimestre</a:t>
              </a:r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CCF2336-24C1-7B7D-C6B6-ECB6A1DAFDEA}"/>
              </a:ext>
            </a:extLst>
          </p:cNvPr>
          <p:cNvSpPr txBox="1"/>
          <p:nvPr/>
        </p:nvSpPr>
        <p:spPr>
          <a:xfrm>
            <a:off x="8578844" y="4065735"/>
            <a:ext cx="27500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</a:t>
            </a:r>
            <a:r>
              <a:rPr lang="es-MX" sz="1400">
                <a:latin typeface="Work Sans Light" pitchFamily="2" charset="77"/>
              </a:rPr>
              <a:t>Web – Servidor </a:t>
            </a:r>
            <a:r>
              <a:rPr lang="es-MX" sz="1400" dirty="0">
                <a:latin typeface="Work Sans Light" pitchFamily="2" charset="77"/>
              </a:rPr>
              <a:t>Externo</a:t>
            </a:r>
          </a:p>
        </p:txBody>
      </p:sp>
      <p:pic>
        <p:nvPicPr>
          <p:cNvPr id="26" name="Picture 6">
            <a:extLst>
              <a:ext uri="{FF2B5EF4-FFF2-40B4-BE49-F238E27FC236}">
                <a16:creationId xmlns:a16="http://schemas.microsoft.com/office/drawing/2014/main" id="{9736F48F-238B-49E9-BD6C-AA9D5C711D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79" b="15294"/>
          <a:stretch/>
        </p:blipFill>
        <p:spPr bwMode="auto">
          <a:xfrm>
            <a:off x="9778196" y="160418"/>
            <a:ext cx="1352366" cy="1113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8">
            <a:extLst>
              <a:ext uri="{FF2B5EF4-FFF2-40B4-BE49-F238E27FC236}">
                <a16:creationId xmlns:a16="http://schemas.microsoft.com/office/drawing/2014/main" id="{072240F6-A406-441C-951A-46C7FD7FE4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359" y="104277"/>
            <a:ext cx="1479562" cy="1225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31092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78A6207-2D79-A9F8-E09D-30C60C0067DF}"/>
              </a:ext>
            </a:extLst>
          </p:cNvPr>
          <p:cNvSpPr txBox="1"/>
          <p:nvPr/>
        </p:nvSpPr>
        <p:spPr>
          <a:xfrm>
            <a:off x="4786989" y="675443"/>
            <a:ext cx="261802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META</a:t>
            </a:r>
          </a:p>
          <a:p>
            <a:pPr algn="ctr"/>
            <a:r>
              <a:rPr lang="es-MX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FIT</a:t>
            </a:r>
            <a:endParaRPr lang="es-CO" sz="7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093B0CC-07FB-12E7-E7C8-581324B7AF33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FA07BD2-A8DB-FF10-1E30-572887632351}"/>
              </a:ext>
            </a:extLst>
          </p:cNvPr>
          <p:cNvSpPr txBox="1"/>
          <p:nvPr/>
        </p:nvSpPr>
        <p:spPr>
          <a:xfrm>
            <a:off x="4168816" y="3463724"/>
            <a:ext cx="385436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Sofia Astudillo Idrogo</a:t>
            </a:r>
          </a:p>
          <a:p>
            <a:pPr algn="ctr"/>
            <a:r>
              <a:rPr lang="es-MX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Juan Sebastian Carvajal Corredor</a:t>
            </a:r>
          </a:p>
          <a:p>
            <a:pPr algn="ctr"/>
            <a:r>
              <a:rPr lang="es-MX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Carlos Andrés Rodríguez Tique</a:t>
            </a:r>
          </a:p>
          <a:p>
            <a:pPr algn="ctr"/>
            <a:r>
              <a:rPr lang="es-MX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Kevin Sebastian García Robayo</a:t>
            </a:r>
            <a:endParaRPr lang="es-CO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385990-7F30-A8ED-0FEA-F8EAC01BD49D}"/>
              </a:ext>
            </a:extLst>
          </p:cNvPr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Servicio Nacional de Aprendizaje –SENA, Centro de Electricidad Electrónica y Telecomunicaciones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Técnico en Programación de Software - TPS, Tercer Trimestre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Instructor Albeiro Ramos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Bogotá, 4 de Febrero de 2025</a:t>
            </a:r>
            <a:endParaRPr lang="es-CO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2078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4313578" y="1119174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4338630" y="827396"/>
            <a:ext cx="351474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600" dirty="0">
                <a:solidFill>
                  <a:srgbClr val="38AA00"/>
                </a:solidFill>
                <a:latin typeface="Work Sans Light" pitchFamily="2" charset="77"/>
              </a:rPr>
              <a:t>Introducción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3025939" y="1758194"/>
            <a:ext cx="61401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600" dirty="0">
                <a:latin typeface="Work Sans Light" pitchFamily="2" charset="0"/>
              </a:rPr>
              <a:t>MetaFit es un proyecto que nace para solucionar los retrasos en la entrega de planes de entrenamiento y la falta de acompañamiento inicial a los nuevos usuarios del gimnasio Sportgym. Su objetivo es desarrollar una aplicación web y móvil que ofrezca rutinas personalizadas, planes nutricionales y seguimiento del progreso, mejorando la experiencia del usuario</a:t>
            </a:r>
          </a:p>
          <a:p>
            <a:pPr algn="just"/>
            <a:r>
              <a:rPr lang="es-MX" sz="1600" dirty="0">
                <a:latin typeface="Work Sans Light" pitchFamily="2" charset="0"/>
              </a:rPr>
              <a:t>El proyecto se justifica por la necesidad de una herramienta accesible que integre entrenamiento, nutrición y motivación en una sola plataforma. Su alcance inicial se limita al gimnasio Sportgym (sede Santa Rosita) e incluye los módulos principales del sistema. En esta primera fase no se contemplan integraciones con dispositivos wearables, pagos en línea ni otros gimnasios.</a:t>
            </a:r>
            <a:endParaRPr lang="es-CO" sz="1600" dirty="0">
              <a:latin typeface="Work Sans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2CAF686-2B1F-2A4A-A0F2-CAE3CF59E65B}"/>
              </a:ext>
            </a:extLst>
          </p:cNvPr>
          <p:cNvSpPr txBox="1">
            <a:spLocks/>
          </p:cNvSpPr>
          <p:nvPr/>
        </p:nvSpPr>
        <p:spPr>
          <a:xfrm>
            <a:off x="456236" y="416689"/>
            <a:ext cx="10515600" cy="741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>
                <a:solidFill>
                  <a:schemeClr val="bg1"/>
                </a:solidFill>
                <a:latin typeface="Work Sans Medium" pitchFamily="2" charset="77"/>
              </a:rPr>
              <a:t>M</a:t>
            </a:r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ETA FIT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79D7A8-BEDD-C9DB-4CEE-7225220AFBCD}"/>
              </a:ext>
            </a:extLst>
          </p:cNvPr>
          <p:cNvSpPr txBox="1"/>
          <p:nvPr/>
        </p:nvSpPr>
        <p:spPr>
          <a:xfrm>
            <a:off x="6694930" y="1718372"/>
            <a:ext cx="502017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latin typeface="Work Sans Light" pitchFamily="2" charset="77"/>
              </a:rPr>
              <a:t>Problema</a:t>
            </a:r>
          </a:p>
          <a:p>
            <a:r>
              <a:rPr lang="es-CO" sz="3200" b="1" dirty="0">
                <a:latin typeface="Work Sans Light" pitchFamily="2" charset="77"/>
              </a:rPr>
              <a:t>Objetivos</a:t>
            </a:r>
          </a:p>
          <a:p>
            <a:r>
              <a:rPr lang="es-CO" sz="3200" b="1" dirty="0">
                <a:latin typeface="Work Sans Light" pitchFamily="2" charset="77"/>
              </a:rPr>
              <a:t>Justificación</a:t>
            </a:r>
          </a:p>
          <a:p>
            <a:r>
              <a:rPr lang="es-CO" sz="3200" b="1" dirty="0">
                <a:latin typeface="Work Sans Light" pitchFamily="2" charset="77"/>
              </a:rPr>
              <a:t>Alcance</a:t>
            </a:r>
          </a:p>
          <a:p>
            <a:r>
              <a:rPr lang="es-CO" sz="3200" b="1" dirty="0">
                <a:latin typeface="Work Sans Light" pitchFamily="2" charset="77"/>
              </a:rPr>
              <a:t>Selección del Stack</a:t>
            </a:r>
          </a:p>
          <a:p>
            <a:r>
              <a:rPr lang="es-CO" sz="3200" b="1" dirty="0">
                <a:latin typeface="Work Sans Light" pitchFamily="2" charset="77"/>
              </a:rPr>
              <a:t>Patrones</a:t>
            </a:r>
          </a:p>
          <a:p>
            <a:r>
              <a:rPr lang="es-CO" sz="3200" b="1" dirty="0">
                <a:latin typeface="Work Sans Light" pitchFamily="2" charset="77"/>
              </a:rPr>
              <a:t>Diagrama de distribución</a:t>
            </a:r>
          </a:p>
          <a:p>
            <a:r>
              <a:rPr lang="es-CO" sz="3200" b="1" dirty="0">
                <a:latin typeface="Work Sans Light" pitchFamily="2" charset="77"/>
              </a:rPr>
              <a:t>M.V.C. Y Codificación </a:t>
            </a:r>
          </a:p>
          <a:p>
            <a:r>
              <a:rPr lang="es-CO" sz="3200" b="1" dirty="0">
                <a:latin typeface="Work Sans Light" pitchFamily="2" charset="77"/>
              </a:rPr>
              <a:t>Delimitación</a:t>
            </a:r>
          </a:p>
          <a:p>
            <a:r>
              <a:rPr lang="es-CO" sz="3200" b="1" dirty="0">
                <a:latin typeface="Work Sans Light" pitchFamily="2" charset="77"/>
              </a:rPr>
              <a:t>Entregables Trimestre</a:t>
            </a: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420EB6CD-517F-4328-A1EF-5051D5BF2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654" y="2653224"/>
            <a:ext cx="2351441" cy="1947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4FCF54-8C7A-44C1-A941-A912A90AE0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79" b="15294"/>
          <a:stretch/>
        </p:blipFill>
        <p:spPr bwMode="auto">
          <a:xfrm>
            <a:off x="3648811" y="2291429"/>
            <a:ext cx="2805487" cy="230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204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Problema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1384031" y="1900986"/>
            <a:ext cx="924830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600" b="0" i="0" dirty="0">
                <a:effectLst/>
                <a:latin typeface="Work Sans Light" pitchFamily="2" charset="0"/>
              </a:rPr>
              <a:t>Identificamos que, aunque el proceso de ingreso y afiliación al gimnasio Sportgym está estructurado en diferentes subprocesos administrativos, de valoración y de inducción, se presentan dificultades en la entrega puntual del plan de entrenamiento personalizado y en el acompañamiento inicial de los nuevos usuarios. Esta situación puede generar retrasos, disminuir la satisfacción del cliente y aumentar el riesgo de abandono temprano de la membresía</a:t>
            </a:r>
            <a:endParaRPr lang="es-MX" sz="1600" dirty="0">
              <a:effectLst/>
              <a:latin typeface="Work Sans Light" pitchFamily="2" charset="0"/>
            </a:endParaRPr>
          </a:p>
          <a:p>
            <a:pPr algn="just"/>
            <a:endParaRPr lang="es-MX" sz="1600" b="1" i="0" dirty="0">
              <a:effectLst/>
              <a:latin typeface="Work Sans Light" pitchFamily="2" charset="0"/>
            </a:endParaRPr>
          </a:p>
          <a:p>
            <a:pPr algn="just"/>
            <a:r>
              <a:rPr lang="es-MX" sz="1600" b="1" i="0" dirty="0">
                <a:effectLst/>
                <a:latin typeface="Work Sans Light" pitchFamily="2" charset="0"/>
              </a:rPr>
              <a:t>Pregunta problema:</a:t>
            </a:r>
            <a:endParaRPr lang="es-MX" sz="1600" dirty="0">
              <a:effectLst/>
              <a:latin typeface="Work Sans Light" pitchFamily="2" charset="0"/>
            </a:endParaRPr>
          </a:p>
          <a:p>
            <a:pPr algn="just"/>
            <a:r>
              <a:rPr lang="es-MX" sz="1600" b="0" i="0" dirty="0">
                <a:effectLst/>
                <a:latin typeface="Work Sans Light" pitchFamily="2" charset="0"/>
              </a:rPr>
              <a:t>¿Cómo podemos optimizar el proceso de ingreso y afiliación en el gimnasio Sportgym para garantizar la entrega a tiempo del plan de entrenamiento personalizado y favorecer una integración satisfactoria desde la primera experiencia del usuario?</a:t>
            </a:r>
            <a:endParaRPr lang="es-MX" sz="1600" dirty="0">
              <a:effectLst/>
              <a:latin typeface="Work Sans Light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42ABE9-9E87-48C8-A063-00868637FD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79" b="15294"/>
          <a:stretch/>
        </p:blipFill>
        <p:spPr bwMode="auto">
          <a:xfrm>
            <a:off x="9696909" y="216561"/>
            <a:ext cx="1352366" cy="1113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44963E08-CBD3-4E94-862A-C099FBC8F3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359" y="104277"/>
            <a:ext cx="1479562" cy="1225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4888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4086425" y="442278"/>
            <a:ext cx="3527266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3811566" y="159299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General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3019441" y="1000140"/>
            <a:ext cx="61531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600" dirty="0">
                <a:latin typeface="Work Sans Light" pitchFamily="2" charset="0"/>
              </a:rPr>
              <a:t>Desarrollar una aplicación web denominada MetaFit orientada al seguimiento y apoyo de los procesos de entrenamiento, nutrición y control del progreso físico de los usuarios de un gimnasio, con el fin de mejorar su rendimiento y hábitos saludables.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5CB49A8-7161-5037-729C-90C8765D1574}"/>
              </a:ext>
            </a:extLst>
          </p:cNvPr>
          <p:cNvSpPr/>
          <p:nvPr/>
        </p:nvSpPr>
        <p:spPr>
          <a:xfrm>
            <a:off x="3811566" y="2739425"/>
            <a:ext cx="4166093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02FD35A-EA47-F375-CD6A-B61F8B61B3AD}"/>
              </a:ext>
            </a:extLst>
          </p:cNvPr>
          <p:cNvSpPr txBox="1">
            <a:spLocks/>
          </p:cNvSpPr>
          <p:nvPr/>
        </p:nvSpPr>
        <p:spPr>
          <a:xfrm>
            <a:off x="3900675" y="2481498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Específicos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C78F7BD-2A34-855F-15C3-306C2603A128}"/>
              </a:ext>
            </a:extLst>
          </p:cNvPr>
          <p:cNvSpPr txBox="1"/>
          <p:nvPr/>
        </p:nvSpPr>
        <p:spPr>
          <a:xfrm>
            <a:off x="3678595" y="3158096"/>
            <a:ext cx="483481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 typeface="Arial" panose="020B0604020202020204" pitchFamily="34" charset="0"/>
              <a:buChar char="•"/>
            </a:pPr>
            <a:r>
              <a:rPr lang="es-MX" sz="1600" b="0" i="0" dirty="0">
                <a:effectLst/>
                <a:latin typeface="Work Sans Light" pitchFamily="2" charset="0"/>
              </a:rPr>
              <a:t>Implementar un sistema de registro y perfil inteligente que adapte el contenido según las características y metas del usuario.</a:t>
            </a:r>
            <a:endParaRPr lang="es-MX" sz="1600" dirty="0">
              <a:latin typeface="Work Sans Light" pitchFamily="2" charset="0"/>
            </a:endParaRPr>
          </a:p>
          <a:p>
            <a:pPr algn="ctr">
              <a:buFont typeface="Arial" panose="020B0604020202020204" pitchFamily="34" charset="0"/>
              <a:buChar char="•"/>
            </a:pPr>
            <a:r>
              <a:rPr lang="es-MX" sz="1600" b="0" i="0" dirty="0">
                <a:effectLst/>
                <a:latin typeface="Work Sans Light" pitchFamily="2" charset="0"/>
              </a:rPr>
              <a:t>Desarrollar un modulo de rutinas de entrenamiento dinámicas y personalizadas.</a:t>
            </a:r>
            <a:endParaRPr lang="es-MX" sz="1600" dirty="0">
              <a:latin typeface="Work Sans Light" pitchFamily="2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sz="1600" b="0" i="0" dirty="0">
                <a:effectLst/>
                <a:latin typeface="Work Sans Light" pitchFamily="2" charset="0"/>
              </a:rPr>
              <a:t>Implementar un módulo de nutrición con planes de alimentación, seguimiento de calorías y recomendaciones de suplementos.</a:t>
            </a:r>
            <a:endParaRPr lang="es-MX" sz="1600" dirty="0">
              <a:latin typeface="Work Sans Light" pitchFamily="2" charset="0"/>
            </a:endParaRPr>
          </a:p>
          <a:p>
            <a:pPr algn="ctr">
              <a:buFont typeface="Arial" panose="020B0604020202020204" pitchFamily="34" charset="0"/>
              <a:buChar char="•"/>
            </a:pPr>
            <a:r>
              <a:rPr lang="es-MX" sz="1600" b="0" i="0" dirty="0">
                <a:effectLst/>
                <a:latin typeface="Work Sans Light" pitchFamily="2" charset="0"/>
              </a:rPr>
              <a:t>Diseñar un módulo de reportes y estadísticas que permita visualizar el progreso en tiempo real.</a:t>
            </a:r>
            <a:endParaRPr lang="es-MX" sz="1600" dirty="0">
              <a:latin typeface="Work Sans Light" pitchFamily="2" charset="0"/>
            </a:endParaRPr>
          </a:p>
          <a:p>
            <a:pPr algn="ctr">
              <a:buFont typeface="Arial" panose="020B0604020202020204" pitchFamily="34" charset="0"/>
              <a:buChar char="•"/>
            </a:pPr>
            <a:r>
              <a:rPr lang="es-MX" sz="1600" b="0" i="0" dirty="0">
                <a:effectLst/>
                <a:latin typeface="Work Sans Light" pitchFamily="2" charset="0"/>
              </a:rPr>
              <a:t>Fomentar la motivación y la adherencia mediante gamificación, recompensas y comunidad.</a:t>
            </a:r>
            <a:endParaRPr lang="es-MX" sz="1600" dirty="0">
              <a:latin typeface="Work Sans Light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91205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644728" y="1803708"/>
            <a:ext cx="76140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600" b="0" i="0" dirty="0">
                <a:effectLst/>
                <a:latin typeface="Work Sans Light" pitchFamily="2" charset="0"/>
              </a:rPr>
              <a:t>MetaFit surge como respuesta a la necesidad de disponer de una herramienta accesible y personalizada que combine entrenamiento, nutrición y motivación en una sola plataforma.</a:t>
            </a:r>
            <a:endParaRPr lang="es-MX" sz="1600" dirty="0">
              <a:effectLst/>
              <a:latin typeface="Work Sans Light" pitchFamily="2" charset="0"/>
            </a:endParaRPr>
          </a:p>
          <a:p>
            <a:pPr algn="just"/>
            <a:r>
              <a:rPr lang="es-MX" sz="1600" b="0" i="0" dirty="0">
                <a:effectLst/>
                <a:latin typeface="Work Sans Light" pitchFamily="2" charset="0"/>
              </a:rPr>
              <a:t>Se diferencia de otras aplicaciones al adaptarse al progreso del usuario, fomentando la adherencia, previniendo lesiones y mejorando los resultados.</a:t>
            </a:r>
            <a:endParaRPr lang="es-MX" sz="1600" dirty="0">
              <a:effectLst/>
              <a:latin typeface="Work Sans Light" pitchFamily="2" charset="0"/>
            </a:endParaRPr>
          </a:p>
          <a:p>
            <a:pPr algn="just"/>
            <a:r>
              <a:rPr lang="es-MX" sz="1600" b="0" i="0" dirty="0">
                <a:effectLst/>
                <a:latin typeface="Work Sans Light" pitchFamily="2" charset="0"/>
              </a:rPr>
              <a:t>Busca impactar de manera positiva en la salud y el estilo de vida de la comunidad fitness, aprovechando las ventajas de la tecnología móvil y la gamificación.</a:t>
            </a:r>
            <a:endParaRPr lang="es-MX" sz="1600" dirty="0">
              <a:effectLst/>
              <a:latin typeface="Work Sans Light" pitchFamily="2" charset="0"/>
            </a:endParaRPr>
          </a:p>
          <a:p>
            <a:pPr algn="just"/>
            <a:endParaRPr lang="es-MX" sz="1600" b="1" dirty="0">
              <a:latin typeface="Work Sans Light" pitchFamily="2" charset="77"/>
            </a:endParaRP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243B358C-450B-48A8-9038-BEF3E30454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359" y="104277"/>
            <a:ext cx="1479562" cy="1225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21D8FE14-DD97-4A01-BCB7-738350CDD6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79" b="15294"/>
          <a:stretch/>
        </p:blipFill>
        <p:spPr bwMode="auto">
          <a:xfrm>
            <a:off x="9778196" y="160418"/>
            <a:ext cx="1352366" cy="1113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1254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Alcance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456236" y="1716159"/>
            <a:ext cx="893095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s-MX" sz="1600" b="0" i="0" dirty="0">
                <a:effectLst/>
                <a:latin typeface="Work Sans Light" pitchFamily="2" charset="0"/>
              </a:rPr>
              <a:t>Nuestro proyecto por un corto tiempo tendrá un alcance hasta el gimnasio Sportgym en la sede de santa rosita con dirección </a:t>
            </a:r>
            <a:r>
              <a:rPr lang="es-MX" sz="1600" b="0" i="0" dirty="0" err="1">
                <a:effectLst/>
                <a:latin typeface="Work Sans Light" pitchFamily="2" charset="0"/>
              </a:rPr>
              <a:t>Cra</a:t>
            </a:r>
            <a:r>
              <a:rPr lang="es-MX" sz="1600" b="0" i="0" dirty="0">
                <a:effectLst/>
                <a:latin typeface="Work Sans Light" pitchFamily="2" charset="0"/>
              </a:rPr>
              <a:t>. 91a #73a-25, Bogotá</a:t>
            </a:r>
            <a:endParaRPr lang="es-MX" sz="1600" dirty="0">
              <a:latin typeface="Work Sans Light" pitchFamily="2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sz="1600" b="0" i="0" dirty="0">
                <a:effectLst/>
                <a:latin typeface="Work Sans Light" pitchFamily="2" charset="0"/>
              </a:rPr>
              <a:t>El proyecto abarcar en su alcance el diseño de la aplicación móvil y web con sus principales módulos: entrenamiento, nutrición, reportes, comunidad y gamificación.</a:t>
            </a:r>
            <a:endParaRPr lang="es-MX" sz="1600" dirty="0">
              <a:latin typeface="Work Sans Light" pitchFamily="2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sz="1600" b="0" i="0" dirty="0">
                <a:effectLst/>
                <a:latin typeface="Work Sans Light" pitchFamily="2" charset="0"/>
              </a:rPr>
              <a:t>Incluir la personalización básica y generar recomendaciones automáticas.</a:t>
            </a:r>
            <a:endParaRPr lang="es-MX" sz="1600" dirty="0">
              <a:latin typeface="Work Sans Light" pitchFamily="2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sz="1600" b="0" i="0" dirty="0">
                <a:effectLst/>
                <a:latin typeface="Work Sans Light" pitchFamily="2" charset="0"/>
              </a:rPr>
              <a:t>Excluir en esta primera fase la expansión a dispositivos wearables, pasarela de pago o la integración con gimnasios externos, dejando abierta la posibilidad de contemplarlo en futuras versiones.</a:t>
            </a:r>
            <a:endParaRPr lang="es-MX" sz="1600" dirty="0">
              <a:latin typeface="Work Sans Light" pitchFamily="2" charset="0"/>
            </a:endParaRP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D5C6FDA3-4F48-4791-85DC-5E20A5A010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359" y="104277"/>
            <a:ext cx="1479562" cy="1225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777E2CF4-1FF2-4EFA-A46C-8CEE9A5882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79" b="15294"/>
          <a:stretch/>
        </p:blipFill>
        <p:spPr bwMode="auto">
          <a:xfrm>
            <a:off x="9778196" y="160418"/>
            <a:ext cx="1352366" cy="1113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234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509" y="110482"/>
            <a:ext cx="10515600" cy="1163338"/>
          </a:xfrm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  <a:latin typeface="Work Sans Medium" pitchFamily="2" charset="77"/>
              </a:rPr>
              <a:t>Selección Del Stack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184673" y="1542560"/>
            <a:ext cx="1026970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000" b="1" i="0" dirty="0">
                <a:effectLst/>
                <a:latin typeface="Work Sans Light" pitchFamily="2" charset="0"/>
              </a:rPr>
              <a:t>Tecnológico</a:t>
            </a:r>
            <a:r>
              <a:rPr lang="es-MX" sz="1600" b="0" i="0" dirty="0">
                <a:effectLst/>
                <a:latin typeface="Work Sans Light" pitchFamily="2" charset="0"/>
              </a:rPr>
              <a:t> </a:t>
            </a:r>
          </a:p>
          <a:p>
            <a:endParaRPr lang="es-MX" sz="1600" dirty="0">
              <a:effectLst/>
              <a:latin typeface="Work Sans Light" pitchFamily="2" charset="0"/>
            </a:endParaRPr>
          </a:p>
          <a:p>
            <a:pPr algn="just"/>
            <a:r>
              <a:rPr lang="es-MX" sz="1600" b="0" i="0" dirty="0">
                <a:effectLst/>
                <a:latin typeface="Work Sans Light" pitchFamily="2" charset="0"/>
              </a:rPr>
              <a:t>La selección se realizó teniendo en cuenta la coherencia con la arquitectura definida, la facilidad de desarrollo y el soporte de la comunidad.</a:t>
            </a:r>
            <a:endParaRPr lang="es-MX" sz="1600" dirty="0">
              <a:effectLst/>
              <a:latin typeface="Work Sans Light" pitchFamily="2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sz="1600" b="0" i="0" dirty="0">
                <a:effectLst/>
                <a:latin typeface="Work Sans Light" pitchFamily="2" charset="0"/>
              </a:rPr>
              <a:t>Para el </a:t>
            </a:r>
            <a:r>
              <a:rPr lang="es-MX" sz="1600" b="0" i="0" dirty="0" err="1">
                <a:effectLst/>
                <a:latin typeface="Work Sans Light" pitchFamily="2" charset="0"/>
              </a:rPr>
              <a:t>frontend</a:t>
            </a:r>
            <a:r>
              <a:rPr lang="es-MX" sz="1600" b="0" i="0" dirty="0">
                <a:effectLst/>
                <a:latin typeface="Work Sans Light" pitchFamily="2" charset="0"/>
              </a:rPr>
              <a:t> web se utiliza </a:t>
            </a:r>
            <a:r>
              <a:rPr lang="es-MX" sz="1600" b="0" i="0" dirty="0" err="1">
                <a:effectLst/>
                <a:latin typeface="Work Sans Light" pitchFamily="2" charset="0"/>
              </a:rPr>
              <a:t>React</a:t>
            </a:r>
            <a:r>
              <a:rPr lang="es-MX" sz="1600" b="0" i="0" dirty="0">
                <a:effectLst/>
                <a:latin typeface="Work Sans Light" pitchFamily="2" charset="0"/>
              </a:rPr>
              <a:t> desarrollado en Visual Studio </a:t>
            </a:r>
            <a:r>
              <a:rPr lang="es-MX" sz="1600" b="0" i="0" dirty="0" err="1">
                <a:effectLst/>
                <a:latin typeface="Work Sans Light" pitchFamily="2" charset="0"/>
              </a:rPr>
              <a:t>Code</a:t>
            </a:r>
            <a:r>
              <a:rPr lang="es-MX" sz="1600" b="0" i="0" dirty="0">
                <a:effectLst/>
                <a:latin typeface="Work Sans Light" pitchFamily="2" charset="0"/>
              </a:rPr>
              <a:t>. </a:t>
            </a:r>
            <a:endParaRPr lang="es-MX" sz="1600" dirty="0">
              <a:latin typeface="Work Sans Light" pitchFamily="2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sz="1600" b="0" i="0" dirty="0" err="1">
                <a:effectLst/>
                <a:latin typeface="Work Sans Light" pitchFamily="2" charset="0"/>
              </a:rPr>
              <a:t>Frontend</a:t>
            </a:r>
            <a:r>
              <a:rPr lang="es-MX" sz="1600" b="0" i="0" dirty="0">
                <a:effectLst/>
                <a:latin typeface="Work Sans Light" pitchFamily="2" charset="0"/>
              </a:rPr>
              <a:t> móvil se implementa con </a:t>
            </a:r>
            <a:r>
              <a:rPr lang="es-MX" sz="1600" b="0" i="0" dirty="0" err="1">
                <a:effectLst/>
                <a:latin typeface="Work Sans Light" pitchFamily="2" charset="0"/>
              </a:rPr>
              <a:t>React</a:t>
            </a:r>
            <a:r>
              <a:rPr lang="es-MX" sz="1600" b="0" i="0" dirty="0">
                <a:effectLst/>
                <a:latin typeface="Work Sans Light" pitchFamily="2" charset="0"/>
              </a:rPr>
              <a:t> </a:t>
            </a:r>
            <a:r>
              <a:rPr lang="es-MX" sz="1600" b="0" i="0" dirty="0" err="1">
                <a:effectLst/>
                <a:latin typeface="Work Sans Light" pitchFamily="2" charset="0"/>
              </a:rPr>
              <a:t>Native</a:t>
            </a:r>
            <a:r>
              <a:rPr lang="es-MX" sz="1600" b="0" i="0" dirty="0">
                <a:effectLst/>
                <a:latin typeface="Work Sans Light" pitchFamily="2" charset="0"/>
              </a:rPr>
              <a:t> utilizando Android Studio como entorno de ejecución y pruebas. </a:t>
            </a:r>
            <a:endParaRPr lang="es-MX" sz="1600" dirty="0">
              <a:latin typeface="Work Sans Light" pitchFamily="2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sz="1600" b="0" i="0" dirty="0">
                <a:effectLst/>
                <a:latin typeface="Work Sans Light" pitchFamily="2" charset="0"/>
              </a:rPr>
              <a:t>El backend se desarrolla con Spring </a:t>
            </a:r>
            <a:r>
              <a:rPr lang="es-MX" sz="1600" b="0" i="0" dirty="0" err="1">
                <a:effectLst/>
                <a:latin typeface="Work Sans Light" pitchFamily="2" charset="0"/>
              </a:rPr>
              <a:t>Boot</a:t>
            </a:r>
            <a:r>
              <a:rPr lang="es-MX" sz="1600" b="0" i="0" dirty="0">
                <a:effectLst/>
                <a:latin typeface="Work Sans Light" pitchFamily="2" charset="0"/>
              </a:rPr>
              <a:t> y Java, empleando IntelliJ IDEA como entorno de desarrollo principal.</a:t>
            </a:r>
            <a:endParaRPr lang="es-MX" sz="1600" dirty="0">
              <a:latin typeface="Work Sans Light" pitchFamily="2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sz="1600" b="0" i="0" dirty="0">
                <a:effectLst/>
                <a:latin typeface="Work Sans Light" pitchFamily="2" charset="0"/>
              </a:rPr>
              <a:t>Como BD, MySQL. MySQL server como motor y para administrar </a:t>
            </a:r>
            <a:r>
              <a:rPr lang="es-MX" sz="1600" b="0" i="0" dirty="0" err="1">
                <a:effectLst/>
                <a:latin typeface="Work Sans Light" pitchFamily="2" charset="0"/>
              </a:rPr>
              <a:t>DBeaver</a:t>
            </a:r>
            <a:r>
              <a:rPr lang="es-MX" sz="1600" b="0" i="0" dirty="0">
                <a:effectLst/>
                <a:latin typeface="Work Sans Light" pitchFamily="2" charset="0"/>
              </a:rPr>
              <a:t>:.</a:t>
            </a:r>
            <a:endParaRPr lang="es-MX" sz="1600" dirty="0">
              <a:latin typeface="Work Sans Light" pitchFamily="2" charset="0"/>
            </a:endParaRPr>
          </a:p>
          <a:p>
            <a:endParaRPr lang="es-MX" sz="1600" dirty="0">
              <a:latin typeface="Work Sans Light" pitchFamily="2" charset="77"/>
            </a:endParaRP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43D66FF9-E561-4B65-A2E2-1FB948D80C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359" y="104277"/>
            <a:ext cx="1479562" cy="1225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F0F842F9-549A-4B5E-A4A9-D4EC405B96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79" b="15294"/>
          <a:stretch/>
        </p:blipFill>
        <p:spPr bwMode="auto">
          <a:xfrm>
            <a:off x="9778196" y="160418"/>
            <a:ext cx="1352366" cy="1113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696387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3770</TotalTime>
  <Words>1173</Words>
  <Application>Microsoft Office PowerPoint</Application>
  <PresentationFormat>Panorámica</PresentationFormat>
  <Paragraphs>105</Paragraphs>
  <Slides>15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Work Sans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Problema</vt:lpstr>
      <vt:lpstr>Presentación de PowerPoint</vt:lpstr>
      <vt:lpstr>Justificación</vt:lpstr>
      <vt:lpstr>Presentación de PowerPoint</vt:lpstr>
      <vt:lpstr>Selección Del Stack</vt:lpstr>
      <vt:lpstr>Presentación de PowerPoint</vt:lpstr>
      <vt:lpstr>Diagrama De Distribución</vt:lpstr>
      <vt:lpstr>Presentación de PowerPoint</vt:lpstr>
      <vt:lpstr>Delimitación</vt:lpstr>
      <vt:lpstr>Entregables Proyecto Formativo por Trimestre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ASUS</cp:lastModifiedBy>
  <cp:revision>92</cp:revision>
  <dcterms:created xsi:type="dcterms:W3CDTF">2020-10-01T23:51:28Z</dcterms:created>
  <dcterms:modified xsi:type="dcterms:W3CDTF">2026-02-06T20:34:04Z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